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6D58E4-FEE5-4418-9088-10DB679ADC04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497F33-EA12-429E-AED8-F7B900CC5B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605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466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3535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699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5912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5284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8507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967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797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537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6725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9576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0346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580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6602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429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  <p:sldLayoutId id="2147483669" r:id="rId18"/>
    <p:sldLayoutId id="2147483670" r:id="rId19"/>
    <p:sldLayoutId id="2147483671" r:id="rId20"/>
    <p:sldLayoutId id="2147483672" r:id="rId21"/>
    <p:sldLayoutId id="2147483673" r:id="rId22"/>
    <p:sldLayoutId id="2147483674" r:id="rId23"/>
    <p:sldLayoutId id="2147483675" r:id="rId24"/>
    <p:sldLayoutId id="2147483676" r:id="rId25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155" y="494414"/>
            <a:ext cx="10107836" cy="2280684"/>
          </a:xfrm>
        </p:spPr>
        <p:txBody>
          <a:bodyPr>
            <a:normAutofit/>
          </a:bodyPr>
          <a:lstStyle/>
          <a:p>
            <a:pPr algn="ctr"/>
            <a:r>
              <a:rPr lang="ru-RU" sz="6000" b="1" cap="none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«Цифровая мастерская педагога»</a:t>
            </a:r>
            <a:endParaRPr lang="ru-RU" sz="6000" b="1" cap="none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38" y="2966483"/>
            <a:ext cx="5379107" cy="338115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7868093" y="5188688"/>
            <a:ext cx="38915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Наумова М.А. – старший методист МУ «Отдел образования Исполнительного комитета Спасского муниципального района РТ»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926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4207" y="18587"/>
            <a:ext cx="11512640" cy="68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4625"/>
              </a:lnSpc>
            </a:pPr>
            <a:r>
              <a:rPr lang="ru-RU" sz="3000" b="1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Российская </a:t>
            </a:r>
            <a:r>
              <a:rPr lang="ru-RU" sz="3000" b="1" dirty="0" err="1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нейросеть</a:t>
            </a:r>
            <a:r>
              <a:rPr lang="ru-RU" sz="3000" b="1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– г</a:t>
            </a:r>
            <a:r>
              <a:rPr lang="en-US" sz="3000" b="1" dirty="0" err="1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енер</a:t>
            </a:r>
            <a:r>
              <a:rPr lang="ru-RU" sz="3000" b="1" dirty="0" err="1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атор</a:t>
            </a:r>
            <a:r>
              <a:rPr lang="ru-RU" sz="3000" b="1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уникального контента</a:t>
            </a:r>
            <a:endParaRPr lang="en-US" sz="3000" b="1" dirty="0">
              <a:solidFill>
                <a:prstClr val="black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207" y="643867"/>
            <a:ext cx="11199694" cy="6059920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657322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401381" y="220631"/>
            <a:ext cx="10278429" cy="10709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208"/>
              </a:lnSpc>
            </a:pPr>
            <a:r>
              <a:rPr lang="en-US" sz="3667" b="1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Конструктор онлайн-форм Forms.app</a:t>
            </a:r>
            <a:endParaRPr lang="en-US" sz="3667" b="1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6958" t="6671" r="7519" b="1643"/>
          <a:stretch/>
        </p:blipFill>
        <p:spPr>
          <a:xfrm>
            <a:off x="291856" y="988787"/>
            <a:ext cx="11540311" cy="5572880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221786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8551" t="13481" r="8020" b="2681"/>
          <a:stretch/>
        </p:blipFill>
        <p:spPr>
          <a:xfrm>
            <a:off x="0" y="84196"/>
            <a:ext cx="5757333" cy="32349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8769" t="9508" r="7082" b="3739"/>
          <a:stretch/>
        </p:blipFill>
        <p:spPr>
          <a:xfrm>
            <a:off x="1" y="3415255"/>
            <a:ext cx="5757333" cy="34427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28648" t="7906" r="7561" b="2017"/>
          <a:stretch/>
        </p:blipFill>
        <p:spPr>
          <a:xfrm>
            <a:off x="5757333" y="116295"/>
            <a:ext cx="6434667" cy="32382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l="28642" t="13459" r="6726" b="4089"/>
          <a:stretch/>
        </p:blipFill>
        <p:spPr>
          <a:xfrm>
            <a:off x="5757333" y="3427053"/>
            <a:ext cx="6434667" cy="34309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5396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55448" y="455708"/>
            <a:ext cx="6750772" cy="11142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375"/>
              </a:lnSpc>
            </a:pPr>
            <a:r>
              <a:rPr lang="en-US" sz="3667" b="1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Повышение эффективности учебного процесса</a:t>
            </a:r>
            <a:endParaRPr lang="en-US" sz="3667" b="1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987" y="2029916"/>
            <a:ext cx="891382" cy="131236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725575" y="2089877"/>
            <a:ext cx="2369840" cy="2785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67"/>
              </a:lnSpc>
            </a:pPr>
            <a:r>
              <a:rPr lang="en-US" sz="2333" b="1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Интерактивные</a:t>
            </a:r>
            <a:r>
              <a:rPr lang="en-US" sz="2333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sz="2333" b="1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уроки</a:t>
            </a:r>
            <a:endParaRPr lang="en-US" sz="2333" b="1" dirty="0"/>
          </a:p>
        </p:txBody>
      </p:sp>
      <p:sp>
        <p:nvSpPr>
          <p:cNvPr id="6" name="Text 2"/>
          <p:cNvSpPr/>
          <p:nvPr/>
        </p:nvSpPr>
        <p:spPr>
          <a:xfrm>
            <a:off x="1725575" y="2567017"/>
            <a:ext cx="5213251" cy="285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08"/>
              </a:lnSpc>
            </a:pPr>
            <a:r>
              <a:rPr lang="en-US" sz="1667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Создавайте увлекательные </a:t>
            </a:r>
            <a:r>
              <a:rPr lang="en-US" sz="1667" dirty="0" err="1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презентации</a:t>
            </a:r>
            <a:r>
              <a:rPr lang="en-US" sz="1667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endParaRPr lang="ru-RU" sz="1667" dirty="0">
              <a:solidFill>
                <a:srgbClr val="3C3939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pPr>
              <a:lnSpc>
                <a:spcPts val="2208"/>
              </a:lnSpc>
            </a:pPr>
            <a:r>
              <a:rPr lang="en-US" sz="1667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и онлайн-квизы</a:t>
            </a:r>
            <a:r>
              <a:rPr lang="en-US" sz="1375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375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987" y="3342282"/>
            <a:ext cx="891382" cy="1312367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782762" y="3520480"/>
            <a:ext cx="2228652" cy="2785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67"/>
              </a:lnSpc>
            </a:pPr>
            <a:r>
              <a:rPr lang="en-US" sz="2000" b="1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Обратная связь</a:t>
            </a:r>
            <a:endParaRPr lang="en-US" sz="2000" b="1" dirty="0"/>
          </a:p>
        </p:txBody>
      </p:sp>
      <p:sp>
        <p:nvSpPr>
          <p:cNvPr id="9" name="Text 4"/>
          <p:cNvSpPr/>
          <p:nvPr/>
        </p:nvSpPr>
        <p:spPr>
          <a:xfrm>
            <a:off x="1782763" y="3905944"/>
            <a:ext cx="5213251" cy="5705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08"/>
              </a:lnSpc>
            </a:pPr>
            <a:r>
              <a:rPr lang="en-US" sz="1667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Собирайте и анализируйте отзывы учеников в реальном времени.</a:t>
            </a:r>
            <a:endParaRPr lang="en-US" sz="1667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987" y="4654649"/>
            <a:ext cx="891382" cy="1312367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782763" y="4832846"/>
            <a:ext cx="2358430" cy="2785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67"/>
              </a:lnSpc>
            </a:pPr>
            <a:r>
              <a:rPr lang="en-US" sz="2000" b="1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Адаптивное обучение</a:t>
            </a:r>
            <a:endParaRPr lang="en-US" sz="2000" b="1" dirty="0"/>
          </a:p>
        </p:txBody>
      </p:sp>
      <p:sp>
        <p:nvSpPr>
          <p:cNvPr id="12" name="Text 6"/>
          <p:cNvSpPr/>
          <p:nvPr/>
        </p:nvSpPr>
        <p:spPr>
          <a:xfrm>
            <a:off x="1782763" y="5218311"/>
            <a:ext cx="5213251" cy="5705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08"/>
              </a:lnSpc>
            </a:pPr>
            <a:r>
              <a:rPr lang="en-US" sz="1667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Подстраивайте материалы под индивидуальные потребности учащихся.</a:t>
            </a:r>
            <a:endParaRPr lang="en-US" sz="1667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38826" y="893364"/>
            <a:ext cx="4973898" cy="49738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9723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 0"/>
          <p:cNvSpPr/>
          <p:nvPr/>
        </p:nvSpPr>
        <p:spPr>
          <a:xfrm>
            <a:off x="5233492" y="828004"/>
            <a:ext cx="711200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625"/>
              </a:lnSpc>
            </a:pPr>
            <a:r>
              <a:rPr lang="en-US" sz="3667" b="1" dirty="0" err="1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Мотивация</a:t>
            </a:r>
            <a:r>
              <a:rPr lang="en-US" sz="3667" b="1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sz="3667" b="1" dirty="0" err="1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учеников</a:t>
            </a:r>
            <a:r>
              <a:rPr lang="en-US" sz="3667" b="1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sz="3667" b="1" dirty="0" err="1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креативным</a:t>
            </a:r>
            <a:r>
              <a:rPr lang="en-US" sz="3667" b="1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sz="3667" b="1" dirty="0" err="1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контентом</a:t>
            </a:r>
            <a:endParaRPr lang="en-US" sz="3667" b="1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3492" y="2718991"/>
            <a:ext cx="472480" cy="47248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233492" y="3380482"/>
            <a:ext cx="1909961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000" b="1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Геймификация</a:t>
            </a:r>
            <a:endParaRPr lang="en-US" sz="2000" b="1" dirty="0"/>
          </a:p>
        </p:txBody>
      </p:sp>
      <p:sp>
        <p:nvSpPr>
          <p:cNvPr id="6" name="Text 2"/>
          <p:cNvSpPr/>
          <p:nvPr/>
        </p:nvSpPr>
        <p:spPr>
          <a:xfrm>
            <a:off x="5233492" y="3789165"/>
            <a:ext cx="1909961" cy="15120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667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Внедряйте игровые элементы в обучение для повышения интереса.</a:t>
            </a:r>
            <a:endParaRPr lang="en-US" sz="1667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6920" y="2718991"/>
            <a:ext cx="472480" cy="47248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426920" y="3380482"/>
            <a:ext cx="1910060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000" b="1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Видеоуроки</a:t>
            </a:r>
            <a:endParaRPr lang="en-US" sz="2000" b="1" dirty="0"/>
          </a:p>
        </p:txBody>
      </p:sp>
      <p:sp>
        <p:nvSpPr>
          <p:cNvPr id="9" name="Text 4"/>
          <p:cNvSpPr/>
          <p:nvPr/>
        </p:nvSpPr>
        <p:spPr>
          <a:xfrm>
            <a:off x="7426920" y="3789164"/>
            <a:ext cx="1910060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667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Создавайте увлекательные видеоматериалы для самостоятельного изучения.</a:t>
            </a:r>
            <a:endParaRPr lang="en-US" sz="1667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20448" y="2718991"/>
            <a:ext cx="472480" cy="47248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620448" y="3380482"/>
            <a:ext cx="2010635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000" b="1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Интерактивные задания</a:t>
            </a:r>
            <a:endParaRPr lang="en-US" sz="2000" b="1" dirty="0"/>
          </a:p>
        </p:txBody>
      </p:sp>
      <p:sp>
        <p:nvSpPr>
          <p:cNvPr id="12" name="Text 6"/>
          <p:cNvSpPr/>
          <p:nvPr/>
        </p:nvSpPr>
        <p:spPr>
          <a:xfrm>
            <a:off x="9620449" y="4084440"/>
            <a:ext cx="1909961" cy="15120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667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Разрабатывайте задания, требующие творческого подхода и критического мышления.</a:t>
            </a:r>
            <a:endParaRPr lang="en-US" sz="1667" dirty="0"/>
          </a:p>
        </p:txBody>
      </p:sp>
    </p:spTree>
    <p:extLst>
      <p:ext uri="{BB962C8B-B14F-4D97-AF65-F5344CB8AC3E}">
        <p14:creationId xmlns:p14="http://schemas.microsoft.com/office/powerpoint/2010/main" val="1174480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89216" y="824471"/>
            <a:ext cx="1025175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625"/>
              </a:lnSpc>
            </a:pPr>
            <a:r>
              <a:rPr lang="en-US" sz="3667" b="1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Преимущества цифровых инструментов</a:t>
            </a:r>
            <a:endParaRPr lang="en-US" sz="3667" b="1" dirty="0"/>
          </a:p>
        </p:txBody>
      </p:sp>
      <p:sp>
        <p:nvSpPr>
          <p:cNvPr id="3" name="Text 1"/>
          <p:cNvSpPr/>
          <p:nvPr/>
        </p:nvSpPr>
        <p:spPr>
          <a:xfrm>
            <a:off x="1547714" y="2743696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2292"/>
              </a:lnSpc>
            </a:pPr>
            <a:r>
              <a:rPr lang="en-US" sz="2000" b="1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Экономия времени</a:t>
            </a:r>
            <a:endParaRPr lang="en-US" sz="2000" b="1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3878" y="2011264"/>
            <a:ext cx="3804146" cy="380414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118696" y="2768105"/>
            <a:ext cx="101104" cy="377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958"/>
              </a:lnSpc>
            </a:pPr>
            <a:r>
              <a:rPr lang="en-US" sz="1833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1833" dirty="0"/>
          </a:p>
        </p:txBody>
      </p:sp>
      <p:sp>
        <p:nvSpPr>
          <p:cNvPr id="6" name="Text 3"/>
          <p:cNvSpPr/>
          <p:nvPr/>
        </p:nvSpPr>
        <p:spPr>
          <a:xfrm>
            <a:off x="8281492" y="2403078"/>
            <a:ext cx="3124398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000" b="1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Повышение вовлеченности</a:t>
            </a:r>
            <a:endParaRPr lang="en-US" sz="2000" b="1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3878" y="2011264"/>
            <a:ext cx="3804146" cy="380414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657380" y="2547541"/>
            <a:ext cx="123031" cy="377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958"/>
              </a:lnSpc>
            </a:pPr>
            <a:r>
              <a:rPr lang="en-US" sz="1833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1833" dirty="0"/>
          </a:p>
        </p:txBody>
      </p:sp>
      <p:sp>
        <p:nvSpPr>
          <p:cNvPr id="9" name="Text 5"/>
          <p:cNvSpPr/>
          <p:nvPr/>
        </p:nvSpPr>
        <p:spPr>
          <a:xfrm>
            <a:off x="8376047" y="3765649"/>
            <a:ext cx="302805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000" b="1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Персонализация обучения</a:t>
            </a:r>
            <a:endParaRPr lang="en-US" sz="2000" b="1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3878" y="2011264"/>
            <a:ext cx="3804146" cy="3804146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344469" y="3953173"/>
            <a:ext cx="126107" cy="377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958"/>
              </a:lnSpc>
            </a:pPr>
            <a:r>
              <a:rPr lang="en-US" sz="1833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</a:t>
            </a:r>
            <a:endParaRPr lang="en-US" sz="1833" dirty="0"/>
          </a:p>
        </p:txBody>
      </p:sp>
      <p:sp>
        <p:nvSpPr>
          <p:cNvPr id="12" name="Text 7"/>
          <p:cNvSpPr/>
          <p:nvPr/>
        </p:nvSpPr>
        <p:spPr>
          <a:xfrm>
            <a:off x="8145254" y="5394457"/>
            <a:ext cx="299571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000" b="1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Улучшение коммуникации</a:t>
            </a:r>
            <a:endParaRPr lang="en-US" sz="2000" b="1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3878" y="2011264"/>
            <a:ext cx="3804146" cy="3804146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219032" y="5042396"/>
            <a:ext cx="128984" cy="377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958"/>
              </a:lnSpc>
            </a:pPr>
            <a:r>
              <a:rPr lang="en-US" sz="1833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4</a:t>
            </a:r>
            <a:endParaRPr lang="en-US" sz="1833" dirty="0"/>
          </a:p>
        </p:txBody>
      </p:sp>
      <p:sp>
        <p:nvSpPr>
          <p:cNvPr id="15" name="Text 9"/>
          <p:cNvSpPr/>
          <p:nvPr/>
        </p:nvSpPr>
        <p:spPr>
          <a:xfrm>
            <a:off x="1547714" y="4787503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2292"/>
              </a:lnSpc>
            </a:pPr>
            <a:r>
              <a:rPr lang="en-US" sz="2000" b="1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Анализ прогресса</a:t>
            </a:r>
            <a:endParaRPr lang="en-US" sz="2000" b="1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06334" y="2011263"/>
            <a:ext cx="3891690" cy="389169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7" name="Text 10"/>
          <p:cNvSpPr/>
          <p:nvPr/>
        </p:nvSpPr>
        <p:spPr>
          <a:xfrm>
            <a:off x="4835823" y="4310063"/>
            <a:ext cx="128786" cy="377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958"/>
              </a:lnSpc>
            </a:pPr>
            <a:r>
              <a:rPr lang="en-US" sz="1833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5</a:t>
            </a:r>
            <a:endParaRPr lang="en-US" sz="1833" dirty="0"/>
          </a:p>
        </p:txBody>
      </p:sp>
    </p:spTree>
    <p:extLst>
      <p:ext uri="{BB962C8B-B14F-4D97-AF65-F5344CB8AC3E}">
        <p14:creationId xmlns:p14="http://schemas.microsoft.com/office/powerpoint/2010/main" val="290346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2000" cy="6858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 0"/>
          <p:cNvSpPr/>
          <p:nvPr/>
        </p:nvSpPr>
        <p:spPr>
          <a:xfrm>
            <a:off x="5233492" y="895449"/>
            <a:ext cx="6783336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625"/>
              </a:lnSpc>
            </a:pPr>
            <a:r>
              <a:rPr lang="en-US" sz="3667" b="1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Заключение и рекомендации</a:t>
            </a:r>
            <a:endParaRPr lang="en-US" sz="3667" b="1" dirty="0"/>
          </a:p>
        </p:txBody>
      </p:sp>
      <p:sp>
        <p:nvSpPr>
          <p:cNvPr id="4" name="Shape 1"/>
          <p:cNvSpPr/>
          <p:nvPr/>
        </p:nvSpPr>
        <p:spPr>
          <a:xfrm>
            <a:off x="5177714" y="2040996"/>
            <a:ext cx="3054053" cy="2009081"/>
          </a:xfrm>
          <a:prstGeom prst="roundRect">
            <a:avLst>
              <a:gd name="adj" fmla="val 3952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428854" y="2219160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000" b="1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Экспериментируйте</a:t>
            </a:r>
            <a:endParaRPr lang="en-US" sz="2000" b="1" dirty="0"/>
          </a:p>
        </p:txBody>
      </p:sp>
      <p:sp>
        <p:nvSpPr>
          <p:cNvPr id="6" name="Text 3"/>
          <p:cNvSpPr/>
          <p:nvPr/>
        </p:nvSpPr>
        <p:spPr>
          <a:xfrm>
            <a:off x="5435317" y="2653242"/>
            <a:ext cx="2663329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667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Пробуйте различные цифровые инструменты для нахождения оптимального набора.</a:t>
            </a:r>
            <a:endParaRPr lang="en-US" sz="1667" dirty="0"/>
          </a:p>
        </p:txBody>
      </p:sp>
      <p:sp>
        <p:nvSpPr>
          <p:cNvPr id="7" name="Shape 4"/>
          <p:cNvSpPr/>
          <p:nvPr/>
        </p:nvSpPr>
        <p:spPr>
          <a:xfrm>
            <a:off x="8399180" y="2051447"/>
            <a:ext cx="3054053" cy="2009081"/>
          </a:xfrm>
          <a:prstGeom prst="roundRect">
            <a:avLst>
              <a:gd name="adj" fmla="val 3952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744858" y="2256847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000" b="1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Обучайтесь</a:t>
            </a:r>
            <a:endParaRPr lang="en-US" sz="2000" b="1" dirty="0"/>
          </a:p>
        </p:txBody>
      </p:sp>
      <p:sp>
        <p:nvSpPr>
          <p:cNvPr id="9" name="Text 6"/>
          <p:cNvSpPr/>
          <p:nvPr/>
        </p:nvSpPr>
        <p:spPr>
          <a:xfrm>
            <a:off x="8671819" y="2575619"/>
            <a:ext cx="2663329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667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Регулярно повышайте свою цифровую грамотность для максимальной эффективности.</a:t>
            </a:r>
            <a:endParaRPr lang="en-US" sz="1667" dirty="0"/>
          </a:p>
        </p:txBody>
      </p:sp>
      <p:sp>
        <p:nvSpPr>
          <p:cNvPr id="10" name="Shape 7"/>
          <p:cNvSpPr/>
          <p:nvPr/>
        </p:nvSpPr>
        <p:spPr>
          <a:xfrm>
            <a:off x="5177714" y="4514404"/>
            <a:ext cx="6297018" cy="1404243"/>
          </a:xfrm>
          <a:prstGeom prst="roundRect">
            <a:avLst>
              <a:gd name="adj" fmla="val 5654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200652" y="4753669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292"/>
              </a:lnSpc>
            </a:pPr>
            <a:r>
              <a:rPr lang="en-US" sz="2000" b="1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Делитесь опытом</a:t>
            </a:r>
            <a:endParaRPr lang="en-US" sz="2000" b="1" dirty="0"/>
          </a:p>
        </p:txBody>
      </p:sp>
      <p:sp>
        <p:nvSpPr>
          <p:cNvPr id="12" name="Text 9"/>
          <p:cNvSpPr/>
          <p:nvPr/>
        </p:nvSpPr>
        <p:spPr>
          <a:xfrm>
            <a:off x="5428854" y="5162352"/>
            <a:ext cx="5906294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667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Обменивайтесь идеями и находками с коллегами для взаимного роста.</a:t>
            </a:r>
            <a:endParaRPr lang="en-US" sz="1667" dirty="0"/>
          </a:p>
        </p:txBody>
      </p:sp>
    </p:spTree>
    <p:extLst>
      <p:ext uri="{BB962C8B-B14F-4D97-AF65-F5344CB8AC3E}">
        <p14:creationId xmlns:p14="http://schemas.microsoft.com/office/powerpoint/2010/main" val="273621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7292" y="1191605"/>
            <a:ext cx="11713387" cy="800481"/>
          </a:xfrm>
          <a:solidFill>
            <a:schemeClr val="accent3">
              <a:lumMod val="5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</a:rPr>
              <a:t>Цифровые помощники педагога</a:t>
            </a:r>
            <a:endParaRPr lang="ru-RU" sz="5400" b="1" dirty="0">
              <a:solidFill>
                <a:schemeClr val="tx1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25302" y="2544724"/>
            <a:ext cx="11004697" cy="9781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685800" indent="-685800" algn="ctr">
              <a:buFont typeface="Wingdings" panose="05000000000000000000" pitchFamily="2" charset="2"/>
              <a:buChar char="Ø"/>
            </a:pPr>
            <a:endParaRPr lang="ru-RU" sz="4800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7292" y="2967335"/>
            <a:ext cx="11891397" cy="341632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Ø"/>
            </a:pPr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МЭШ</a:t>
            </a:r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:</a:t>
            </a:r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ms-edu.tatar.ru</a:t>
            </a:r>
          </a:p>
          <a:p>
            <a:pPr marL="685800" indent="-685800" algn="ctr">
              <a:buFont typeface="Wingdings" panose="05000000000000000000" pitchFamily="2" charset="2"/>
              <a:buChar char="Ø"/>
            </a:pPr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Цифровой помощник учителя: </a:t>
            </a:r>
            <a:endParaRPr lang="en-US" sz="54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teacher.edu.ru</a:t>
            </a:r>
            <a:endParaRPr lang="en-US" sz="54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marL="685800" indent="-685800" algn="ctr">
              <a:buFont typeface="Wingdings" panose="05000000000000000000" pitchFamily="2" charset="2"/>
              <a:buChar char="Ø"/>
            </a:pP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85860" y="5263116"/>
            <a:ext cx="50823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Выжленкова</a:t>
            </a:r>
            <a:r>
              <a:rPr lang="ru-RU" dirty="0" smtClean="0"/>
              <a:t> О.В. – руководитель РМО учителей труда, учитель труда (технологии) МБОУ «Болгарская СОШ №2»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514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70422" y="172995"/>
            <a:ext cx="3682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70422" y="148281"/>
            <a:ext cx="3682313" cy="32951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188043" y="139241"/>
            <a:ext cx="41271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Пособия, созданные методистами</a:t>
            </a:r>
            <a:endParaRPr lang="ru-RU" sz="1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16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93254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66738" y="341313"/>
            <a:ext cx="10363532" cy="150653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cap="none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«Эффективные цифровые помощники учителя»</a:t>
            </a:r>
            <a:endParaRPr lang="ru-RU" sz="6000" b="1" cap="none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66738" y="1847850"/>
            <a:ext cx="10363532" cy="354665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Цель: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Повышение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уровня профессиональной компетентности педагогов в области цифровых технологий через практическую деятельность </a:t>
            </a:r>
            <a:endParaRPr lang="ru-RU" sz="6000" b="1" cap="none" dirty="0">
              <a:ln w="9525">
                <a:solidFill>
                  <a:schemeClr val="bg1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1146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58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677" y="-6591"/>
            <a:ext cx="12209677" cy="6864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39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37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-95693" y="-127591"/>
            <a:ext cx="12287693" cy="6985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861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0" y="0"/>
            <a:ext cx="6283842" cy="6858000"/>
          </a:xfrm>
          <a:prstGeom prst="rect">
            <a:avLst/>
          </a:prstGeom>
        </p:spPr>
      </p:pic>
      <p:pic>
        <p:nvPicPr>
          <p:cNvPr id="5" name="Picture 2"/>
          <p:cNvPicPr/>
          <p:nvPr/>
        </p:nvPicPr>
        <p:blipFill>
          <a:blip r:embed="rId3"/>
          <a:stretch/>
        </p:blipFill>
        <p:spPr>
          <a:xfrm>
            <a:off x="5794744" y="0"/>
            <a:ext cx="63972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339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0" y="0"/>
            <a:ext cx="122699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529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7292" y="1191605"/>
            <a:ext cx="11713387" cy="800481"/>
          </a:xfrm>
          <a:solidFill>
            <a:schemeClr val="accent3">
              <a:lumMod val="5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</a:rPr>
              <a:t>Цифровые помощники педагога</a:t>
            </a:r>
            <a:endParaRPr lang="ru-RU" sz="5400" b="1" dirty="0">
              <a:solidFill>
                <a:schemeClr val="tx1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25302" y="2544724"/>
            <a:ext cx="11004697" cy="9781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685800" indent="-685800" algn="ctr">
              <a:buFont typeface="Wingdings" panose="05000000000000000000" pitchFamily="2" charset="2"/>
              <a:buChar char="Ø"/>
            </a:pPr>
            <a:endParaRPr lang="ru-RU" sz="4800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7292" y="2967335"/>
            <a:ext cx="11891397" cy="341632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Ø"/>
            </a:pPr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МЭШ</a:t>
            </a:r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:</a:t>
            </a:r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ms-edu.tatar.ru</a:t>
            </a:r>
          </a:p>
          <a:p>
            <a:pPr marL="685800" indent="-685800" algn="ctr">
              <a:buFont typeface="Wingdings" panose="05000000000000000000" pitchFamily="2" charset="2"/>
              <a:buChar char="Ø"/>
            </a:pPr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Цифровой помощник учителя: </a:t>
            </a:r>
            <a:endParaRPr lang="en-US" sz="54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teacher.edu.ru</a:t>
            </a:r>
            <a:endParaRPr lang="en-US" sz="54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marL="685800" indent="-685800" algn="ctr">
              <a:buFont typeface="Wingdings" panose="05000000000000000000" pitchFamily="2" charset="2"/>
              <a:buChar char="Ø"/>
            </a:pP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569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66738" y="341314"/>
            <a:ext cx="10363532" cy="7432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cap="none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Проблемы:</a:t>
            </a:r>
            <a:endParaRPr lang="ru-RU" sz="6000" b="1" cap="none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66738" y="1297173"/>
            <a:ext cx="10363532" cy="506109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800" b="1" cap="none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</a:rPr>
              <a:t>Психологический барьер </a:t>
            </a:r>
            <a:r>
              <a:rPr lang="ru-RU" sz="2800" cap="none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</a:rPr>
              <a:t>– это страх, что не смогу освоить тот или иной цифровой инструмент/платформу.</a:t>
            </a:r>
          </a:p>
          <a:p>
            <a:endParaRPr lang="ru-RU" sz="2800" cap="none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800" b="1" cap="none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</a:rPr>
              <a:t>Высокая скорость изменений </a:t>
            </a:r>
            <a:r>
              <a:rPr lang="ru-RU" sz="2800" cap="none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</a:rPr>
              <a:t>в технологиях и </a:t>
            </a:r>
            <a:r>
              <a:rPr lang="ru-RU" sz="2800" b="1" cap="none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</a:rPr>
              <a:t>постоянное обновление</a:t>
            </a:r>
            <a:r>
              <a:rPr lang="ru-RU" sz="2800" cap="none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</a:rPr>
              <a:t>, не успеваешь освоить.</a:t>
            </a:r>
          </a:p>
          <a:p>
            <a:endParaRPr lang="ru-RU" sz="2800" cap="none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800" b="1" cap="none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</a:rPr>
              <a:t>Возрастные различия и цифровой разрыв. </a:t>
            </a:r>
            <a:r>
              <a:rPr lang="ru-RU" sz="2800" cap="none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</a:rPr>
              <a:t>Учителям старшего поколения освоить цифровые технологии сложнее, им для этого требуется больше времени и усилий.</a:t>
            </a:r>
            <a:endParaRPr lang="ru-RU" sz="2800" cap="none" dirty="0">
              <a:ln w="9525">
                <a:solidFill>
                  <a:schemeClr val="bg1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680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66738" y="341314"/>
            <a:ext cx="10363532" cy="1242938"/>
          </a:xfrm>
        </p:spPr>
        <p:txBody>
          <a:bodyPr>
            <a:normAutofit/>
          </a:bodyPr>
          <a:lstStyle/>
          <a:p>
            <a:pPr algn="ctr"/>
            <a:r>
              <a:rPr lang="ru-RU" sz="6000" b="1" cap="none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Решение:</a:t>
            </a:r>
            <a:endParaRPr lang="ru-RU" sz="6000" b="1" cap="none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66738" y="2262520"/>
            <a:ext cx="10799467" cy="354665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Регулярное повышение квалификации в области ИТ и ИИ.</a:t>
            </a:r>
          </a:p>
          <a:p>
            <a:pPr marL="742950" indent="-742950">
              <a:buAutoNum type="arabicPeriod"/>
            </a:pPr>
            <a:r>
              <a:rPr lang="ru-RU" smtClean="0">
                <a:solidFill>
                  <a:schemeClr val="accent1">
                    <a:lumMod val="50000"/>
                  </a:schemeClr>
                </a:solidFill>
              </a:rPr>
              <a:t>Методическое сопровождение в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рамках РМО и муниципальных проектов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1143000" indent="-1143000">
              <a:buAutoNum type="arabicPeriod"/>
            </a:pPr>
            <a:endParaRPr lang="ru-RU" sz="6000" b="1" cap="none" dirty="0">
              <a:ln w="9525">
                <a:solidFill>
                  <a:schemeClr val="bg1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2076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5933" y="127984"/>
            <a:ext cx="8534400" cy="1030966"/>
          </a:xfrm>
        </p:spPr>
        <p:txBody>
          <a:bodyPr>
            <a:normAutofit/>
          </a:bodyPr>
          <a:lstStyle/>
          <a:p>
            <a:pPr algn="ctr"/>
            <a:r>
              <a:rPr lang="ru-RU" sz="6000" b="1" cap="none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Модель работы</a:t>
            </a:r>
            <a:endParaRPr lang="ru-RU" sz="6000" dirty="0"/>
          </a:p>
        </p:txBody>
      </p:sp>
      <p:sp>
        <p:nvSpPr>
          <p:cNvPr id="6" name="Пятиугольник 5"/>
          <p:cNvSpPr/>
          <p:nvPr/>
        </p:nvSpPr>
        <p:spPr>
          <a:xfrm>
            <a:off x="148855" y="1267037"/>
            <a:ext cx="5007933" cy="1348570"/>
          </a:xfrm>
          <a:prstGeom prst="homePlate">
            <a:avLst/>
          </a:prstGeom>
          <a:solidFill>
            <a:schemeClr val="bg2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156789" y="1267037"/>
            <a:ext cx="5699053" cy="139870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ятиугольник 7"/>
          <p:cNvSpPr/>
          <p:nvPr/>
        </p:nvSpPr>
        <p:spPr>
          <a:xfrm>
            <a:off x="148856" y="2747618"/>
            <a:ext cx="5007932" cy="1515146"/>
          </a:xfrm>
          <a:prstGeom prst="homePlate">
            <a:avLst/>
          </a:prstGeom>
          <a:solidFill>
            <a:schemeClr val="bg2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Цифровые образовательные платформы и сервисы – </a:t>
            </a:r>
            <a:endParaRPr lang="ru-RU" sz="20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современные </a:t>
            </a:r>
            <a:r>
              <a:rPr lang="ru-RU" sz="2000" b="1" dirty="0">
                <a:solidFill>
                  <a:schemeClr val="bg1"/>
                </a:solidFill>
              </a:rPr>
              <a:t>инструменты учителя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156788" y="2773826"/>
            <a:ext cx="3689500" cy="14685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ятиугольник 9"/>
          <p:cNvSpPr/>
          <p:nvPr/>
        </p:nvSpPr>
        <p:spPr>
          <a:xfrm>
            <a:off x="148854" y="4470982"/>
            <a:ext cx="5007933" cy="1516915"/>
          </a:xfrm>
          <a:prstGeom prst="homePlate">
            <a:avLst/>
          </a:prstGeom>
          <a:solidFill>
            <a:schemeClr val="bg2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Цифровая мастерская педагога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156788" y="4470983"/>
            <a:ext cx="5932970" cy="151691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14669" y="1700742"/>
            <a:ext cx="4210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Школа цифрового урока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97033" y="1433490"/>
            <a:ext cx="58691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Онлайн-презентации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Конструкторы сайтов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Возможности интерактивных панелей</a:t>
            </a: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97033" y="2964193"/>
            <a:ext cx="56777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ФГИС «Моя школа»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ИКОП «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</a:rPr>
              <a:t>Сферум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«Код будущего»</a:t>
            </a: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97033" y="4875496"/>
            <a:ext cx="55927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Искусственный интеллект и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</a:rPr>
              <a:t>нейросети</a:t>
            </a:r>
            <a:endParaRPr lang="ru-RU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Современные цифровые инструменты</a:t>
            </a: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65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6040" y="115788"/>
            <a:ext cx="2719828" cy="1507067"/>
          </a:xfrm>
        </p:spPr>
        <p:txBody>
          <a:bodyPr>
            <a:normAutofit/>
          </a:bodyPr>
          <a:lstStyle/>
          <a:p>
            <a:r>
              <a:rPr lang="ru-RU" sz="5400" b="1" cap="none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Важно:</a:t>
            </a:r>
            <a:endParaRPr lang="ru-RU" sz="5400" dirty="0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1977082" y="1622855"/>
            <a:ext cx="3492540" cy="1033272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Осваивать</a:t>
            </a:r>
            <a:endParaRPr lang="ru-RU" sz="4000" b="1" dirty="0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1977082" y="2928552"/>
            <a:ext cx="3492540" cy="1033272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Знать</a:t>
            </a:r>
            <a:endParaRPr lang="ru-RU" sz="4000" b="1" dirty="0"/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2011177" y="4234249"/>
            <a:ext cx="3458446" cy="1033272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Понимать</a:t>
            </a:r>
            <a:endParaRPr lang="ru-RU" sz="4000" b="1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5469622" y="2005814"/>
            <a:ext cx="855677" cy="27073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5469622" y="3307132"/>
            <a:ext cx="855677" cy="27073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flipV="1">
            <a:off x="5469622" y="4563783"/>
            <a:ext cx="888785" cy="318609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6325299" y="1471285"/>
            <a:ext cx="3339178" cy="1137487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Новые </a:t>
            </a:r>
            <a:r>
              <a:rPr lang="ru-RU" sz="2400" b="1" dirty="0"/>
              <a:t>цифровые инструменты</a:t>
            </a:r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6325299" y="2783796"/>
            <a:ext cx="4119893" cy="1137487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Какие </a:t>
            </a:r>
            <a:r>
              <a:rPr lang="ru-RU" sz="2400" b="1" dirty="0"/>
              <a:t>из них эффективны в работе</a:t>
            </a: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6358407" y="4096307"/>
            <a:ext cx="5168066" cy="1137487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Как они могут сделать нашу работу более легкой и продуктивной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49067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8167" y="952500"/>
            <a:ext cx="3788833" cy="56832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 0"/>
          <p:cNvSpPr/>
          <p:nvPr/>
        </p:nvSpPr>
        <p:spPr>
          <a:xfrm>
            <a:off x="402167" y="317602"/>
            <a:ext cx="10943167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4625"/>
              </a:lnSpc>
            </a:pPr>
            <a:r>
              <a:rPr lang="ru-RU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Raleway" pitchFamily="34" charset="0"/>
                <a:ea typeface="Raleway" pitchFamily="34" charset="-122"/>
                <a:cs typeface="Raleway" pitchFamily="34" charset="-120"/>
              </a:rPr>
              <a:t>«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Raleway" pitchFamily="34" charset="0"/>
                <a:ea typeface="Raleway" pitchFamily="34" charset="-122"/>
                <a:cs typeface="Raleway" pitchFamily="34" charset="-120"/>
              </a:rPr>
              <a:t>Цифровой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Raleway" pitchFamily="34" charset="0"/>
                <a:ea typeface="Raleway" pitchFamily="34" charset="-122"/>
                <a:cs typeface="Raleway" pitchFamily="34" charset="-120"/>
              </a:rPr>
              <a:t>инструментарий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Raleway" pitchFamily="34" charset="0"/>
                <a:ea typeface="Raleway" pitchFamily="34" charset="-122"/>
                <a:cs typeface="Raleway" pitchFamily="34" charset="-120"/>
              </a:rPr>
              <a:t>педагога</a:t>
            </a:r>
            <a:r>
              <a:rPr lang="ru-RU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Raleway" pitchFamily="34" charset="0"/>
                <a:ea typeface="Raleway" pitchFamily="34" charset="-122"/>
                <a:cs typeface="Raleway" pitchFamily="34" charset="-120"/>
              </a:rPr>
              <a:t>»</a:t>
            </a:r>
            <a:endParaRPr lang="en-US" sz="4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6" name="Text 3"/>
          <p:cNvSpPr/>
          <p:nvPr/>
        </p:nvSpPr>
        <p:spPr>
          <a:xfrm>
            <a:off x="759222" y="4680545"/>
            <a:ext cx="106958" cy="81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625"/>
              </a:lnSpc>
            </a:pPr>
            <a:r>
              <a:rPr lang="en-US" sz="625" dirty="0">
                <a:solidFill>
                  <a:srgbClr val="FFFFFF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С</a:t>
            </a:r>
            <a:endParaRPr lang="en-US" sz="625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3959" t="7664" r="5918" b="15453"/>
          <a:stretch/>
        </p:blipFill>
        <p:spPr>
          <a:xfrm>
            <a:off x="512905" y="2004786"/>
            <a:ext cx="6563790" cy="351971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866180" y="5847907"/>
            <a:ext cx="58216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Артюшина А.Ю. – руководитель РМО кураторов профильных классов, психолог МБОУ «Болгарская СОШ №2», педагог-навигатор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43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30" t="21787" r="19891" b="20533"/>
          <a:stretch/>
        </p:blipFill>
        <p:spPr>
          <a:xfrm>
            <a:off x="690470" y="476622"/>
            <a:ext cx="4090277" cy="25845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3" t="15517" r="10907" b="22539"/>
          <a:stretch/>
        </p:blipFill>
        <p:spPr>
          <a:xfrm>
            <a:off x="6320439" y="543036"/>
            <a:ext cx="4768589" cy="24436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44" t="37534" r="17527" b="36736"/>
          <a:stretch/>
        </p:blipFill>
        <p:spPr>
          <a:xfrm>
            <a:off x="6037560" y="5270500"/>
            <a:ext cx="5917957" cy="13926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93" t="33840" r="15951" b="33087"/>
          <a:stretch/>
        </p:blipFill>
        <p:spPr>
          <a:xfrm>
            <a:off x="1170371" y="3337035"/>
            <a:ext cx="5722889" cy="17429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0458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7724" y="35894"/>
            <a:ext cx="11740158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4625"/>
              </a:lnSpc>
            </a:pPr>
            <a:r>
              <a:rPr lang="ru-RU" sz="3000" b="1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Российская </a:t>
            </a:r>
            <a:r>
              <a:rPr lang="ru-RU" sz="3000" b="1" dirty="0" err="1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нейросеть</a:t>
            </a:r>
            <a:r>
              <a:rPr lang="ru-RU" sz="3000" b="1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– г</a:t>
            </a:r>
            <a:r>
              <a:rPr lang="en-US" sz="3000" b="1" dirty="0" err="1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енер</a:t>
            </a:r>
            <a:r>
              <a:rPr lang="ru-RU" sz="3000" b="1" dirty="0" err="1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атор</a:t>
            </a:r>
            <a:r>
              <a:rPr lang="ru-RU" sz="3000" b="1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уникального контента</a:t>
            </a:r>
            <a:endParaRPr lang="en-US" sz="3000" b="1" dirty="0"/>
          </a:p>
        </p:txBody>
      </p:sp>
      <p:sp>
        <p:nvSpPr>
          <p:cNvPr id="3" name="Text 1"/>
          <p:cNvSpPr/>
          <p:nvPr/>
        </p:nvSpPr>
        <p:spPr>
          <a:xfrm>
            <a:off x="1314225" y="1140263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endParaRPr lang="en-US" sz="1833" dirty="0"/>
          </a:p>
        </p:txBody>
      </p:sp>
      <p:sp>
        <p:nvSpPr>
          <p:cNvPr id="4" name="Text 2"/>
          <p:cNvSpPr/>
          <p:nvPr/>
        </p:nvSpPr>
        <p:spPr>
          <a:xfrm>
            <a:off x="337423" y="1665677"/>
            <a:ext cx="5203924" cy="9072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endParaRPr lang="en-US" sz="1458" dirty="0"/>
          </a:p>
        </p:txBody>
      </p:sp>
      <p:sp>
        <p:nvSpPr>
          <p:cNvPr id="5" name="Text 3"/>
          <p:cNvSpPr/>
          <p:nvPr/>
        </p:nvSpPr>
        <p:spPr>
          <a:xfrm>
            <a:off x="470855" y="787453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333" b="1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GPT-Tools.ru</a:t>
            </a:r>
            <a:endParaRPr lang="en-US" sz="2333" b="1" dirty="0"/>
          </a:p>
        </p:txBody>
      </p:sp>
      <p:sp>
        <p:nvSpPr>
          <p:cNvPr id="6" name="Text 4"/>
          <p:cNvSpPr/>
          <p:nvPr/>
        </p:nvSpPr>
        <p:spPr>
          <a:xfrm>
            <a:off x="7252590" y="812689"/>
            <a:ext cx="5203924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ru-RU" sz="2333" b="1" dirty="0">
                <a:latin typeface="Raleway" panose="020B0604020202020204" charset="-52"/>
                <a:ea typeface="Roboto" pitchFamily="34" charset="-122"/>
                <a:cs typeface="Roboto" pitchFamily="34" charset="-120"/>
              </a:rPr>
              <a:t>Цифровая</a:t>
            </a:r>
            <a:r>
              <a:rPr lang="ru-RU" sz="2333" b="1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ru-RU" sz="2333" b="1" dirty="0">
                <a:latin typeface="Raleway" panose="020B0604020202020204" charset="-52"/>
                <a:ea typeface="Roboto" pitchFamily="34" charset="-122"/>
                <a:cs typeface="Roboto" pitchFamily="34" charset="-120"/>
              </a:rPr>
              <a:t>мастерская педагога</a:t>
            </a:r>
            <a:endParaRPr lang="en-US" sz="2333" b="1" dirty="0">
              <a:latin typeface="Raleway" panose="020B0604020202020204" charset="-52"/>
            </a:endParaRPr>
          </a:p>
        </p:txBody>
      </p:sp>
      <p:pic>
        <p:nvPicPr>
          <p:cNvPr id="10" name="Рисунок 9"/>
          <p:cNvPicPr/>
          <p:nvPr/>
        </p:nvPicPr>
        <p:blipFill rotWithShape="1">
          <a:blip r:embed="rId3"/>
          <a:srcRect l="3930" t="11174" r="1614" b="4448"/>
          <a:stretch/>
        </p:blipFill>
        <p:spPr bwMode="auto">
          <a:xfrm>
            <a:off x="470855" y="1243638"/>
            <a:ext cx="11181395" cy="5445030"/>
          </a:xfrm>
          <a:prstGeom prst="rect">
            <a:avLst/>
          </a:prstGeom>
          <a:ln>
            <a:noFill/>
          </a:ln>
          <a:effectLst>
            <a:softEdge rad="3175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9154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276</TotalTime>
  <Words>404</Words>
  <Application>Microsoft Office PowerPoint</Application>
  <PresentationFormat>Широкоэкранный</PresentationFormat>
  <Paragraphs>93</Paragraphs>
  <Slides>26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4" baseType="lpstr">
      <vt:lpstr>Calibri</vt:lpstr>
      <vt:lpstr>Century Gothic</vt:lpstr>
      <vt:lpstr>Raleway</vt:lpstr>
      <vt:lpstr>Roboto</vt:lpstr>
      <vt:lpstr>Roboto Medium</vt:lpstr>
      <vt:lpstr>Wingdings</vt:lpstr>
      <vt:lpstr>Wingdings 3</vt:lpstr>
      <vt:lpstr>Сектор</vt:lpstr>
      <vt:lpstr>«Цифровая мастерская педагога»</vt:lpstr>
      <vt:lpstr>«Эффективные цифровые помощники учителя»</vt:lpstr>
      <vt:lpstr>Проблемы:</vt:lpstr>
      <vt:lpstr>Решение:</vt:lpstr>
      <vt:lpstr>Модель работы</vt:lpstr>
      <vt:lpstr>Важно: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Цифровые помощники педагога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Цифровые помощники педагога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«Цифровая мастерская педагога»</dc:title>
  <dc:creator>user</dc:creator>
  <cp:lastModifiedBy>user</cp:lastModifiedBy>
  <cp:revision>47</cp:revision>
  <dcterms:created xsi:type="dcterms:W3CDTF">2025-01-29T11:05:49Z</dcterms:created>
  <dcterms:modified xsi:type="dcterms:W3CDTF">2025-03-17T08:13:43Z</dcterms:modified>
</cp:coreProperties>
</file>